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8" r:id="rId3"/>
    <p:sldId id="346" r:id="rId4"/>
    <p:sldId id="260" r:id="rId5"/>
    <p:sldId id="347" r:id="rId6"/>
    <p:sldId id="392" r:id="rId7"/>
    <p:sldId id="393" r:id="rId8"/>
    <p:sldId id="394" r:id="rId9"/>
    <p:sldId id="395" r:id="rId10"/>
    <p:sldId id="397" r:id="rId11"/>
    <p:sldId id="396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13" r:id="rId20"/>
    <p:sldId id="412" r:id="rId21"/>
    <p:sldId id="405" r:id="rId22"/>
    <p:sldId id="406" r:id="rId23"/>
    <p:sldId id="407" r:id="rId24"/>
    <p:sldId id="408" r:id="rId25"/>
    <p:sldId id="409" r:id="rId26"/>
    <p:sldId id="411" r:id="rId27"/>
    <p:sldId id="410" r:id="rId28"/>
    <p:sldId id="322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3" userDrawn="1">
          <p15:clr>
            <a:srgbClr val="A4A3A4"/>
          </p15:clr>
        </p15:guide>
        <p15:guide id="2" pos="3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998" y="132"/>
      </p:cViewPr>
      <p:guideLst>
        <p:guide orient="horz" pos="3203"/>
        <p:guide pos="35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A282E-131A-4818-A7C7-A54D1C999093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CE705-FDC0-43BB-A97F-E8D29922A7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9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76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5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49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4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0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1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5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8EE0D-2199-412F-95BF-B6DC416BFC35}" type="datetimeFigureOut">
              <a:rPr lang="ko-KR" altLang="en-US" smtClean="0"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1F9F3-C516-415B-9BE1-6E98ECDBE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6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1860256" y="2521814"/>
            <a:ext cx="7283744" cy="1324992"/>
          </a:xfrm>
          <a:solidFill>
            <a:srgbClr val="C00000"/>
          </a:solidFill>
        </p:spPr>
        <p:txBody>
          <a:bodyPr anchor="ctr" anchorCtr="0">
            <a:noAutofit/>
          </a:bodyPr>
          <a:lstStyle/>
          <a:p>
            <a:pPr algn="r"/>
            <a:r>
              <a:rPr lang="en-US" altLang="ko-KR" sz="3600" b="1" spc="38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pperplate Gothic Bold" panose="020E0705020206020404" pitchFamily="34" charset="0"/>
              </a:rPr>
              <a:t>                         </a:t>
            </a:r>
          </a:p>
          <a:p>
            <a:pPr algn="r"/>
            <a:r>
              <a:rPr lang="en-US" altLang="ko-KR" sz="3600" b="1" spc="38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altLang="ko-KR" sz="3600" b="1" spc="38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opperplate Gothic Bold" panose="020E0705020206020404" pitchFamily="34" charset="0"/>
              </a:rPr>
              <a:t>                   Lab Study 9 </a:t>
            </a:r>
            <a:r>
              <a:rPr lang="en-US" altLang="ko-KR" sz="3000" b="1" spc="38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Stencil" pitchFamily="82" charset="0"/>
              </a:rPr>
              <a:t>		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08" y="6190045"/>
            <a:ext cx="1010499" cy="5867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6716" y="4464427"/>
            <a:ext cx="288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석사과정 </a:t>
            </a:r>
            <a:r>
              <a:rPr lang="ko-KR" altLang="en-US" b="1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장명준</a:t>
            </a: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고려대학교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6" b="89789" l="1043" r="98262">
                        <a14:foregroundMark x1="33256" y1="25704" x2="33256" y2="25704"/>
                        <a14:foregroundMark x1="32677" y1="13380" x2="32677" y2="38732"/>
                        <a14:foregroundMark x1="39861" y1="9507" x2="36153" y2="24296"/>
                        <a14:foregroundMark x1="46314" y1="24648" x2="45423" y2="33451"/>
                        <a14:foregroundMark x1="47740" y1="10563" x2="46981" y2="18063"/>
                        <a14:foregroundMark x1="45423" y1="33451" x2="46234" y2="39437"/>
                        <a14:foregroundMark x1="63036" y1="8451" x2="63152" y2="42606"/>
                        <a14:foregroundMark x1="76941" y1="7042" x2="77173" y2="45423"/>
                        <a14:foregroundMark x1="93395" y1="8803" x2="98262" y2="41901"/>
                        <a14:foregroundMark x1="32329" y1="62324" x2="32908" y2="77465"/>
                        <a14:foregroundMark x1="41483" y1="62676" x2="41483" y2="78169"/>
                        <a14:foregroundMark x1="50753" y1="61620" x2="50985" y2="80282"/>
                        <a14:foregroundMark x1="54461" y1="61268" x2="56315" y2="78873"/>
                        <a14:foregroundMark x1="62457" y1="62324" x2="62804" y2="79930"/>
                        <a14:foregroundMark x1="69757" y1="61972" x2="69177" y2="81690"/>
                        <a14:foregroundMark x1="79544" y1="69486" x2="79722" y2="73592"/>
                        <a14:foregroundMark x1="79143" y1="60211" x2="79189" y2="61268"/>
                        <a14:foregroundMark x1="83893" y1="60915" x2="84241" y2="78873"/>
                        <a14:foregroundMark x1="87601" y1="60563" x2="90688" y2="61797"/>
                        <a14:foregroundMark x1="91773" y1="60211" x2="91541" y2="60211"/>
                        <a14:foregroundMark x1="94206" y1="61268" x2="95944" y2="68310"/>
                        <a14:foregroundMark x1="9965" y1="16549" x2="18076" y2="15141"/>
                        <a14:foregroundMark x1="18076" y1="15141" x2="19235" y2="15493"/>
                        <a14:foregroundMark x1="4056" y1="10915" x2="4056" y2="42606"/>
                        <a14:foregroundMark x1="1043" y1="6338" x2="1390" y2="18310"/>
                        <a14:backgroundMark x1="78331" y1="64789" x2="78331" y2="64789"/>
                        <a14:backgroundMark x1="78795" y1="64789" x2="80070" y2="67606"/>
                        <a14:backgroundMark x1="79143" y1="65141" x2="79954" y2="68310"/>
                        <a14:backgroundMark x1="79143" y1="63028" x2="79374" y2="63380"/>
                        <a14:backgroundMark x1="79258" y1="67958" x2="79606" y2="69366"/>
                        <a14:backgroundMark x1="78911" y1="62324" x2="79258" y2="62676"/>
                        <a14:backgroundMark x1="92340" y1="62919" x2="93163" y2="63028"/>
                        <a14:backgroundMark x1="90498" y1="62676" x2="92102" y2="62888"/>
                        <a14:backgroundMark x1="47277" y1="18662" x2="47045" y2="22183"/>
                        <a14:backgroundMark x1="47045" y1="20775" x2="47045" y2="24648"/>
                        <a14:backgroundMark x1="47393" y1="18310" x2="47277" y2="20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250" y="6276727"/>
            <a:ext cx="1399484" cy="4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72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502" y="1147545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061700" y="3366946"/>
                <a:ext cx="4356049" cy="15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ko-KR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𝑡𝑎𝑛h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altLang="ko-KR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ko-KR" sz="1400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𝑑𝑖𝑚𝑒𝑛𝑠𝑖𝑜𝑛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𝐿𝑆𝑇𝑀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𝑑𝑖𝑚𝑒𝑛𝑠𝑖𝑜𝑛𝑎𝑙𝑖𝑡𝑦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00" y="3366946"/>
                <a:ext cx="4356049" cy="1577996"/>
              </a:xfrm>
              <a:prstGeom prst="rect">
                <a:avLst/>
              </a:prstGeom>
              <a:blipFill>
                <a:blip r:embed="rId2"/>
                <a:stretch>
                  <a:fillRect b="-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903237" y="3541144"/>
                <a:ext cx="20507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37" y="3541144"/>
                <a:ext cx="2050742" cy="523220"/>
              </a:xfrm>
              <a:prstGeom prst="rect">
                <a:avLst/>
              </a:prstGeom>
              <a:blipFill>
                <a:blip r:embed="rId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63595" y="1519062"/>
                <a:ext cx="59545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𝑔𝑒𝑛𝑒𝑟𝑎𝑡𝑒𝑑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𝑐𝑎𝑝𝑡𝑖𝑜𝑛</m:t>
                    </m:r>
                  </m:oMath>
                </a14:m>
                <a:r>
                  <a:rPr lang="en-US" altLang="ko-KR" sz="1400" b="0" i="1" dirty="0" smtClean="0">
                    <a:latin typeface="Cambria Math" panose="02040503050406030204" pitchFamily="18" charset="0"/>
                  </a:rPr>
                  <a:t>(one-hot encoding)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𝑠𝑖𝑧𝑒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𝑣𝑜𝑐𝑎𝑏𝑢𝑙𝑟𝑎𝑟𝑦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𝑐𝑎𝑝𝑡𝑖𝑜𝑛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95" y="1519062"/>
                <a:ext cx="5954570" cy="523220"/>
              </a:xfrm>
              <a:prstGeom prst="rect">
                <a:avLst/>
              </a:prstGeom>
              <a:blipFill>
                <a:blip r:embed="rId4"/>
                <a:stretch>
                  <a:fillRect t="-3488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063595" y="2224758"/>
                <a:ext cx="59545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𝑟𝑒𝑝𝑟𝑒𝑠𝑒𝑛𝑡𝑎𝑡𝑖𝑜𝑛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𝑝𝑎𝑟𝑡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95" y="2224758"/>
                <a:ext cx="59545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61700" y="2993922"/>
            <a:ext cx="1465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LSTM model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1654" y="5199880"/>
                <a:ext cx="35003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𝑎𝑡𝑡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context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vector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54" y="5199880"/>
                <a:ext cx="3500346" cy="738664"/>
              </a:xfrm>
              <a:prstGeom prst="rect">
                <a:avLst/>
              </a:prstGeom>
              <a:blipFill>
                <a:blip r:embed="rId6"/>
                <a:stretch>
                  <a:fillRect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7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502" y="1147545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87168" y="2052620"/>
            <a:ext cx="1844881" cy="8495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10405" y="2246554"/>
            <a:ext cx="147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CNN</a:t>
            </a:r>
            <a:endParaRPr lang="ko-KR" altLang="en-US" sz="2400" b="1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757020" y="1939879"/>
            <a:ext cx="1770198" cy="1565050"/>
            <a:chOff x="5414554" y="1329329"/>
            <a:chExt cx="1770198" cy="1565050"/>
          </a:xfrm>
        </p:grpSpPr>
        <p:sp>
          <p:nvSpPr>
            <p:cNvPr id="19" name="직사각형 18"/>
            <p:cNvSpPr/>
            <p:nvPr/>
          </p:nvSpPr>
          <p:spPr>
            <a:xfrm>
              <a:off x="6215616" y="1329329"/>
              <a:ext cx="954156" cy="8595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016488" y="1525599"/>
              <a:ext cx="954156" cy="85951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24678" y="1695059"/>
              <a:ext cx="954156" cy="8595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619616" y="1866838"/>
              <a:ext cx="954156" cy="8595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14554" y="2034867"/>
              <a:ext cx="954156" cy="8595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056247" y="2610604"/>
                  <a:ext cx="2716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247" y="2610604"/>
                  <a:ext cx="271669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313252" y="2444745"/>
                  <a:ext cx="2716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3252" y="2444745"/>
                  <a:ext cx="271669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913083" y="1925094"/>
                  <a:ext cx="2716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3083" y="1925094"/>
                  <a:ext cx="271669" cy="276999"/>
                </a:xfrm>
                <a:prstGeom prst="rect">
                  <a:avLst/>
                </a:prstGeom>
                <a:blipFill>
                  <a:blip r:embed="rId4"/>
                  <a:stretch>
                    <a:fillRect r="-2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화살표 연결선 26"/>
          <p:cNvCxnSpPr/>
          <p:nvPr/>
        </p:nvCxnSpPr>
        <p:spPr>
          <a:xfrm>
            <a:off x="4926959" y="2514606"/>
            <a:ext cx="49840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309338" y="2514607"/>
            <a:ext cx="49840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144666" y="3286816"/>
                <a:ext cx="2358887" cy="2769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666" y="3286816"/>
                <a:ext cx="2358887" cy="276999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148773" y="3762782"/>
                <a:ext cx="2358887" cy="27699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773" y="3762782"/>
                <a:ext cx="2358887" cy="276999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직사각형 85"/>
          <p:cNvSpPr/>
          <p:nvPr/>
        </p:nvSpPr>
        <p:spPr>
          <a:xfrm>
            <a:off x="5654390" y="1578097"/>
            <a:ext cx="2208686" cy="21667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/>
          <p:cNvCxnSpPr>
            <a:stCxn id="86" idx="1"/>
            <a:endCxn id="84" idx="3"/>
          </p:cNvCxnSpPr>
          <p:nvPr/>
        </p:nvCxnSpPr>
        <p:spPr>
          <a:xfrm flipH="1">
            <a:off x="4503553" y="2661463"/>
            <a:ext cx="1150837" cy="7638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4" idx="2"/>
            <a:endCxn id="85" idx="0"/>
          </p:cNvCxnSpPr>
          <p:nvPr/>
        </p:nvCxnSpPr>
        <p:spPr>
          <a:xfrm>
            <a:off x="3324110" y="3563815"/>
            <a:ext cx="4107" cy="19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4746731" y="4130404"/>
                <a:ext cx="2358887" cy="276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731" y="4130404"/>
                <a:ext cx="2358887" cy="276999"/>
              </a:xfrm>
              <a:prstGeom prst="rect">
                <a:avLst/>
              </a:prstGeom>
              <a:blipFill>
                <a:blip r:embed="rId7"/>
                <a:stretch>
                  <a:fillRect b="-638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직선 화살표 연결선 91"/>
          <p:cNvCxnSpPr>
            <a:stCxn id="85" idx="3"/>
          </p:cNvCxnSpPr>
          <p:nvPr/>
        </p:nvCxnSpPr>
        <p:spPr>
          <a:xfrm>
            <a:off x="4507660" y="3901282"/>
            <a:ext cx="177462" cy="3374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6" idx="2"/>
          </p:cNvCxnSpPr>
          <p:nvPr/>
        </p:nvCxnSpPr>
        <p:spPr>
          <a:xfrm flipH="1">
            <a:off x="5962082" y="3744828"/>
            <a:ext cx="796651" cy="34026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순서도: 데이터 94"/>
          <p:cNvSpPr/>
          <p:nvPr/>
        </p:nvSpPr>
        <p:spPr>
          <a:xfrm rot="9820390">
            <a:off x="1167905" y="2156447"/>
            <a:ext cx="1182933" cy="818914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13068" y="2381755"/>
            <a:ext cx="921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Image</a:t>
            </a:r>
            <a:endParaRPr lang="ko-KR" altLang="en-US" sz="1400" b="1" dirty="0"/>
          </a:p>
        </p:txBody>
      </p:sp>
      <p:sp>
        <p:nvSpPr>
          <p:cNvPr id="29" name="직사각형 28"/>
          <p:cNvSpPr/>
          <p:nvPr/>
        </p:nvSpPr>
        <p:spPr>
          <a:xfrm>
            <a:off x="4532953" y="4827618"/>
            <a:ext cx="393251" cy="684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86026" y="4858277"/>
            <a:ext cx="461665" cy="6196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smtClean="0"/>
              <a:t>LSTM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5312753" y="4821519"/>
            <a:ext cx="393251" cy="684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265826" y="4852178"/>
            <a:ext cx="461665" cy="6196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smtClean="0"/>
              <a:t>LSTM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6056548" y="4818351"/>
            <a:ext cx="393251" cy="684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009621" y="4849010"/>
            <a:ext cx="461665" cy="6196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smtClean="0"/>
              <a:t>LSTM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6821936" y="4817458"/>
            <a:ext cx="393251" cy="684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775009" y="4848117"/>
            <a:ext cx="461665" cy="6196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smtClean="0"/>
              <a:t>LSTM</a:t>
            </a:r>
            <a:endParaRPr lang="ko-KR" altLang="en-US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4958434" y="5686102"/>
            <a:ext cx="318135" cy="609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5733887" y="5683052"/>
            <a:ext cx="318135" cy="609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6480337" y="5687675"/>
            <a:ext cx="318135" cy="609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583973" y="5571806"/>
                <a:ext cx="291210" cy="2556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973" y="5571806"/>
                <a:ext cx="291210" cy="2556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372973" y="5559955"/>
                <a:ext cx="291210" cy="2556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973" y="5559955"/>
                <a:ext cx="291210" cy="2556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094848" y="5556787"/>
                <a:ext cx="291210" cy="2556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48" y="5556787"/>
                <a:ext cx="291210" cy="2556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/>
          <p:cNvCxnSpPr/>
          <p:nvPr/>
        </p:nvCxnSpPr>
        <p:spPr>
          <a:xfrm flipV="1">
            <a:off x="4958434" y="5326475"/>
            <a:ext cx="318135" cy="609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5733887" y="5323425"/>
            <a:ext cx="318135" cy="609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6480337" y="5328048"/>
            <a:ext cx="318135" cy="609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962884" y="5067786"/>
                <a:ext cx="291210" cy="255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884" y="5067786"/>
                <a:ext cx="291210" cy="2556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726464" y="5067786"/>
                <a:ext cx="291210" cy="255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64" y="5067786"/>
                <a:ext cx="291210" cy="2556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466799" y="5064294"/>
                <a:ext cx="291210" cy="255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799" y="5064294"/>
                <a:ext cx="291210" cy="2556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아래쪽 화살표 33"/>
          <p:cNvSpPr/>
          <p:nvPr/>
        </p:nvSpPr>
        <p:spPr>
          <a:xfrm>
            <a:off x="4685122" y="4484479"/>
            <a:ext cx="119847" cy="279562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아래쪽 화살표 66"/>
          <p:cNvSpPr/>
          <p:nvPr/>
        </p:nvSpPr>
        <p:spPr>
          <a:xfrm>
            <a:off x="5458655" y="4484479"/>
            <a:ext cx="119847" cy="279562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아래쪽 화살표 67"/>
          <p:cNvSpPr/>
          <p:nvPr/>
        </p:nvSpPr>
        <p:spPr>
          <a:xfrm>
            <a:off x="6193249" y="4484479"/>
            <a:ext cx="119847" cy="279562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아래쪽 화살표 68"/>
          <p:cNvSpPr/>
          <p:nvPr/>
        </p:nvSpPr>
        <p:spPr>
          <a:xfrm>
            <a:off x="6958637" y="4478557"/>
            <a:ext cx="119847" cy="279562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구부러진 연결선 35"/>
          <p:cNvCxnSpPr>
            <a:stCxn id="33" idx="1"/>
            <a:endCxn id="84" idx="1"/>
          </p:cNvCxnSpPr>
          <p:nvPr/>
        </p:nvCxnSpPr>
        <p:spPr>
          <a:xfrm rot="10800000">
            <a:off x="2144667" y="3425316"/>
            <a:ext cx="2439307" cy="2274310"/>
          </a:xfrm>
          <a:prstGeom prst="curvedConnector3">
            <a:avLst>
              <a:gd name="adj1" fmla="val 10937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201443" y="6183707"/>
                <a:ext cx="49627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443" y="6183707"/>
                <a:ext cx="4962722" cy="307777"/>
              </a:xfrm>
              <a:prstGeom prst="rect">
                <a:avLst/>
              </a:prstGeom>
              <a:blipFill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872955" y="5556787"/>
                <a:ext cx="291210" cy="2556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05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955" y="5556787"/>
                <a:ext cx="291210" cy="255639"/>
              </a:xfrm>
              <a:prstGeom prst="rect">
                <a:avLst/>
              </a:prstGeom>
              <a:blipFill>
                <a:blip r:embed="rId15"/>
                <a:stretch>
                  <a:fillRect r="-26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직사각형 71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4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502" y="1147545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Attention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0715" y="1455322"/>
            <a:ext cx="246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Stochastic Hard Attention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39879" y="1743029"/>
                <a:ext cx="7286558" cy="6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𝑑𝑒𝑐𝑖𝑑𝑒𝑠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𝑓𝑜𝑐𝑢𝑠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𝑎𝑡𝑡𝑒𝑛𝑡𝑖𝑜𝑛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𝑔𝑒𝑛𝑒𝑟𝑎𝑡𝑖𝑛𝑔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</m:oMath>
                  </m:oMathPara>
                </a14:m>
                <a:endParaRPr lang="en-US" altLang="ko-KR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𝑢𝑠𝑒𝑑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𝑒𝑥𝑡𝑟𝑎𝑐𝑡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𝑣𝑖𝑠𝑢𝑎𝑙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𝑒𝑥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 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=[0,0,1,0,…,0]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79" y="1743029"/>
                <a:ext cx="7286558" cy="657872"/>
              </a:xfrm>
              <a:prstGeom prst="rect">
                <a:avLst/>
              </a:prstGeom>
              <a:blipFill>
                <a:blip r:embed="rId2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06777" y="2483150"/>
                <a:ext cx="3186808" cy="86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77" y="2483150"/>
                <a:ext cx="3186808" cy="863313"/>
              </a:xfrm>
              <a:prstGeom prst="rect">
                <a:avLst/>
              </a:prstGeom>
              <a:blipFill>
                <a:blip r:embed="rId3"/>
                <a:stretch>
                  <a:fillRect l="-1530" t="-54225" b="-117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86257" y="3599234"/>
                <a:ext cx="5022465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257" y="3599234"/>
                <a:ext cx="5022465" cy="540533"/>
              </a:xfrm>
              <a:prstGeom prst="rect">
                <a:avLst/>
              </a:prstGeom>
              <a:blipFill>
                <a:blip r:embed="rId4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549322" y="4122970"/>
                <a:ext cx="50224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322" y="4122970"/>
                <a:ext cx="5022465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86258" y="3326018"/>
                <a:ext cx="18487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258" y="3326018"/>
                <a:ext cx="1848739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47722" y="4636686"/>
                <a:ext cx="4524394" cy="550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𝑙𝑜𝑔𝑝</m:t>
                                  </m:r>
                                  <m:d>
                                    <m:d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722" y="4636686"/>
                <a:ext cx="4524394" cy="550151"/>
              </a:xfrm>
              <a:prstGeom prst="rect">
                <a:avLst/>
              </a:prstGeom>
              <a:blipFill>
                <a:blip r:embed="rId7"/>
                <a:stretch>
                  <a:fillRect t="-113333" b="-16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2652499" y="4846810"/>
            <a:ext cx="237155" cy="9168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146724" y="5552470"/>
                <a:ext cx="25800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𝑀𝑢𝑙𝑡𝑖𝑛𝑜𝑢𝑙𝑖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({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24" y="5552470"/>
                <a:ext cx="2580043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2656015" y="6060969"/>
            <a:ext cx="237155" cy="9168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767718" y="5800959"/>
                <a:ext cx="5338056" cy="61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𝑙𝑜𝑔𝑝</m:t>
                                  </m:r>
                                  <m:d>
                                    <m:d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~</m:t>
                                              </m:r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718" y="5800959"/>
                <a:ext cx="5338056" cy="6117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0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502" y="1147545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Attention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586" y="1483542"/>
            <a:ext cx="246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) Deterministic Soft Attention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6750" y="1771249"/>
                <a:ext cx="72865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𝐼𝑛𝑠𝑡𝑒𝑎𝑑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𝑡𝑎𝑘𝑒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𝑒𝑥𝑝𝑒𝑐𝑡𝑎𝑡𝑖𝑜𝑛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𝑐𝑜𝑛𝑡𝑒𝑥𝑡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12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750" y="1771249"/>
                <a:ext cx="7286558" cy="276999"/>
              </a:xfrm>
              <a:prstGeom prst="rect">
                <a:avLst/>
              </a:prstGeom>
              <a:blipFill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74593" y="2014915"/>
                <a:ext cx="3638336" cy="720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93" y="2014915"/>
                <a:ext cx="3638336" cy="720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54705" y="2674166"/>
                <a:ext cx="5022465" cy="479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𝑝𝑟𝑜𝑗𝑒𝑐𝑡𝑖𝑜𝑛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𝑓𝑜𝑙𝑙𝑜𝑤𝑒𝑑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func>
                        <m:func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𝑛𝑜𝑛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𝑙𝑖𝑛𝑒𝑎𝑟𝑖𝑡𝑦</m:t>
                          </m:r>
                        </m:e>
                      </m:func>
                    </m:oMath>
                  </m:oMathPara>
                </a14:m>
                <a:endParaRPr lang="en-US" altLang="ko-KR" sz="1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𝑐𝑎𝑙𝑐𝑢𝑙𝑎𝑡𝑖𝑛𝑔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2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05" y="2674166"/>
                <a:ext cx="5022465" cy="479490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66750" y="3324562"/>
                <a:ext cx="7506393" cy="469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ko-KR" sz="12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𝑑𝑒𝑛𝑜𝑡𝑒𝑠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𝑐𝑜𝑚𝑝𝑢𝑡𝑒𝑑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𝑠𝑒𝑡𝑡𝑖𝑛𝑔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𝑣𝑎𝑟𝑖𝑎𝑏𝑙𝑒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750" y="3324562"/>
                <a:ext cx="7506393" cy="469872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20470" y="4319946"/>
                <a:ext cx="4524394" cy="99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𝑁𝑊𝐺𝑀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2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=1|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supHide m:val="on"/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2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=1|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])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70" y="4319946"/>
                <a:ext cx="4524394" cy="999376"/>
              </a:xfrm>
              <a:prstGeom prst="rect">
                <a:avLst/>
              </a:prstGeom>
              <a:blipFill>
                <a:blip r:embed="rId6"/>
                <a:stretch>
                  <a:fillRect t="-25610" b="-37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1924" y="4004120"/>
                <a:ext cx="5075202" cy="280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𝑛𝑜𝑟𝑚𝑎𝑙𝑖𝑧𝑒𝑑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𝑤𝑒𝑖𝑔h𝑡𝑒𝑑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𝑔𝑒𝑜𝑚𝑒𝑡𝑟𝑖𝑐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24" y="4004120"/>
                <a:ext cx="5075202" cy="280333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394391" y="4659516"/>
                <a:ext cx="29208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2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391" y="4659516"/>
                <a:ext cx="2920871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20470" y="5726785"/>
                <a:ext cx="7295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Expectation of the outputs over all possible attention locations induced by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is computed by </a:t>
                </a:r>
                <a:r>
                  <a:rPr lang="en-US" altLang="ko-KR" sz="1400" dirty="0" smtClean="0">
                    <a:solidFill>
                      <a:schemeClr val="accent1"/>
                    </a:solidFill>
                  </a:rPr>
                  <a:t>simple feedforward propagation with expected context vector</a:t>
                </a:r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70" y="5726785"/>
                <a:ext cx="7295087" cy="523220"/>
              </a:xfrm>
              <a:prstGeom prst="rect">
                <a:avLst/>
              </a:prstGeom>
              <a:blipFill>
                <a:blip r:embed="rId9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3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502" y="1147545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Attention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586" y="1483542"/>
            <a:ext cx="246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) Deterministic Soft Attention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12317" y="1929441"/>
                <a:ext cx="4474105" cy="490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𝑡𝑖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𝑡h𝑒𝑦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𝑜𝑢𝑝𝑢𝑡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17" y="1929441"/>
                <a:ext cx="4474105" cy="490647"/>
              </a:xfrm>
              <a:prstGeom prst="rect">
                <a:avLst/>
              </a:prstGeom>
              <a:blipFill>
                <a:blip r:embed="rId2"/>
                <a:stretch>
                  <a:fillRect l="-4911" t="-156250" b="-22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112317" y="2531917"/>
                <a:ext cx="4474105" cy="706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𝑖𝑛𝑡𝑟𝑜𝑑𝑢𝑐𝑒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𝑓𝑜𝑟𝑚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𝑑𝑜𝑢𝑏𝑙𝑦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𝑠𝑡𝑜𝑐h𝑎𝑠𝑡𝑖𝑐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</m:oMath>
                  </m:oMathPara>
                </a14:m>
                <a:endParaRPr lang="en-US" altLang="ko-KR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𝑖𝑡𝑖</m:t>
                              </m:r>
                            </m:sub>
                          </m:sSub>
                        </m:e>
                      </m:nary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400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17" y="2531917"/>
                <a:ext cx="4474105" cy="706091"/>
              </a:xfrm>
              <a:prstGeom prst="rect">
                <a:avLst/>
              </a:prstGeom>
              <a:blipFill>
                <a:blip r:embed="rId3"/>
                <a:stretch>
                  <a:fillRect t="-77586" r="-409" b="-155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02022" y="3412613"/>
            <a:ext cx="637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This can be interpreted as encouraging the model to pay </a:t>
            </a:r>
            <a:r>
              <a:rPr lang="en-US" altLang="ko-KR" sz="1400" dirty="0" smtClean="0">
                <a:solidFill>
                  <a:schemeClr val="accent1"/>
                </a:solidFill>
              </a:rPr>
              <a:t>equal</a:t>
            </a:r>
            <a:r>
              <a:rPr lang="en-US" altLang="ko-KR" sz="1400" dirty="0" smtClean="0"/>
              <a:t> attention to every part of the image over the course of generation</a:t>
            </a:r>
            <a:endParaRPr lang="ko-KR" altLang="en-US" sz="1400" dirty="0"/>
          </a:p>
        </p:txBody>
      </p:sp>
      <p:sp>
        <p:nvSpPr>
          <p:cNvPr id="11" name="오른쪽 화살표 10"/>
          <p:cNvSpPr/>
          <p:nvPr/>
        </p:nvSpPr>
        <p:spPr>
          <a:xfrm>
            <a:off x="1262970" y="4052894"/>
            <a:ext cx="486577" cy="37407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16492" y="4070653"/>
            <a:ext cx="6530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Improve overall BLEU score and leads to more rich and descriptive captions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67837" y="4542604"/>
                <a:ext cx="4302287" cy="828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ko-KR" sz="1400" b="0" i="1" smtClean="0">
                          <a:latin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ctrlPr>
                            <a:rPr lang="el-GR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p>
                            <m:sSupPr>
                              <m:ctrlPr>
                                <a:rPr lang="el-GR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l-GR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837" y="4542604"/>
                <a:ext cx="4302287" cy="828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6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Result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7" y="1267897"/>
            <a:ext cx="3945933" cy="49485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701" y="1267897"/>
            <a:ext cx="3493092" cy="494854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88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Result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7" y="1330036"/>
            <a:ext cx="3725875" cy="50636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84" y="1330036"/>
            <a:ext cx="3775223" cy="50636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12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69" y="1859745"/>
            <a:ext cx="5547830" cy="297434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76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113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Idea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355" y="1151225"/>
            <a:ext cx="234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To improve previous work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10" y="1643943"/>
            <a:ext cx="5881087" cy="407916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113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Idea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355" y="1151225"/>
            <a:ext cx="234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To improve previous work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30" y="2153285"/>
            <a:ext cx="3363104" cy="2890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562" y="2153284"/>
            <a:ext cx="4398204" cy="2890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094" y="1829287"/>
            <a:ext cx="234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Step 1)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89272" y="1829286"/>
            <a:ext cx="234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Step 2)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5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3159810" cy="472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3788" y="32485"/>
            <a:ext cx="2597534" cy="407392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2700" b="1" spc="113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Stencil" pitchFamily="82" charset="0"/>
              </a:rPr>
              <a:t>CONTENTS</a:t>
            </a:r>
            <a:endParaRPr lang="ko-KR" altLang="en-US" sz="2700" b="1" spc="113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Stencil" pitchFamily="82" charset="0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 flipV="1">
            <a:off x="2317260" y="910169"/>
            <a:ext cx="1467699" cy="4735051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3592760" y="1901852"/>
            <a:ext cx="5393986" cy="2751684"/>
          </a:xfrm>
          <a:prstGeom prst="rect">
            <a:avLst/>
          </a:prstGeom>
        </p:spPr>
        <p:txBody>
          <a:bodyPr vert="horz" lIns="68580" tIns="34290" rIns="68580" bIns="34290" rtlCol="0">
            <a:no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1. Show and Tell : A Neural Image Caption Generator</a:t>
            </a:r>
          </a:p>
          <a:p>
            <a:pPr marL="0" indent="0">
              <a:buNone/>
            </a:pPr>
            <a:endParaRPr lang="en-US" altLang="ko-KR" sz="1350" dirty="0" smtClean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endParaRPr lang="en-US" altLang="ko-KR" sz="135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r>
              <a:rPr lang="en-US" altLang="ko-KR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2. Show, Attend and Tell : Neural Image Caption Generation with Visual Attention</a:t>
            </a:r>
          </a:p>
          <a:p>
            <a:pPr marL="0" indent="0">
              <a:buNone/>
            </a:pP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r>
              <a:rPr lang="en-US" altLang="ko-KR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3. </a:t>
            </a:r>
            <a:r>
              <a:rPr lang="en-US" altLang="ko-KR" sz="13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DenseCap</a:t>
            </a:r>
            <a:r>
              <a:rPr lang="en-US" altLang="ko-KR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: Fully Convolutional Localization Networks for Dense Captioning</a:t>
            </a:r>
          </a:p>
          <a:p>
            <a:pPr marL="0" indent="0">
              <a:buNone/>
            </a:pP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  <a:p>
            <a:pPr marL="0" indent="0">
              <a:buNone/>
            </a:pPr>
            <a:r>
              <a:rPr lang="en-US" altLang="ko-KR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</a:rPr>
              <a:t>        </a:t>
            </a:r>
          </a:p>
          <a:p>
            <a:pPr marL="0" indent="0">
              <a:buNone/>
            </a:pPr>
            <a:endParaRPr lang="en-US" altLang="ko-KR" sz="135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4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113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Idea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355" y="1151225"/>
            <a:ext cx="234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To improve previous work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0533" y="2285067"/>
            <a:ext cx="6352831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1. No Context</a:t>
            </a:r>
          </a:p>
          <a:p>
            <a:pPr algn="ctr"/>
            <a:r>
              <a:rPr lang="en-US" altLang="ko-KR" sz="1600" dirty="0" smtClean="0"/>
              <a:t>The prediction does not include context outside of each region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0530" y="3329444"/>
            <a:ext cx="6352831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2. Inefficient</a:t>
            </a:r>
          </a:p>
          <a:p>
            <a:pPr algn="ctr"/>
            <a:r>
              <a:rPr lang="en-US" altLang="ko-KR" sz="1600" dirty="0"/>
              <a:t>We must forward every region </a:t>
            </a:r>
            <a:r>
              <a:rPr lang="en-US" altLang="ko-KR" sz="1600" dirty="0" smtClean="0"/>
              <a:t>independently</a:t>
            </a:r>
            <a:endParaRPr lang="en-US" altLang="ko-KR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510531" y="4373821"/>
            <a:ext cx="6352831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3. Not end-to-end</a:t>
            </a:r>
          </a:p>
          <a:p>
            <a:pPr algn="ctr"/>
            <a:r>
              <a:rPr lang="en-US" altLang="ko-KR" sz="1600" dirty="0"/>
              <a:t>There are two models trained </a:t>
            </a:r>
            <a:r>
              <a:rPr lang="en-US" altLang="ko-KR" sz="1600" dirty="0" smtClean="0"/>
              <a:t>separately</a:t>
            </a:r>
            <a:endParaRPr lang="en-US" altLang="ko-KR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0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10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Model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98" y="2047454"/>
            <a:ext cx="6103585" cy="27808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25171" y="1424259"/>
            <a:ext cx="1856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Convolutional Network : VGG 16</a:t>
            </a:r>
            <a:endParaRPr lang="ko-KR" altLang="en-US" sz="1400" dirty="0"/>
          </a:p>
        </p:txBody>
      </p:sp>
      <p:cxnSp>
        <p:nvCxnSpPr>
          <p:cNvPr id="5" name="직선 화살표 연결선 4"/>
          <p:cNvCxnSpPr>
            <a:stCxn id="2" idx="2"/>
          </p:cNvCxnSpPr>
          <p:nvPr/>
        </p:nvCxnSpPr>
        <p:spPr>
          <a:xfrm>
            <a:off x="2953608" y="1947479"/>
            <a:ext cx="0" cy="54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9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10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Model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50" y="1277606"/>
            <a:ext cx="4851245" cy="22102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51059" y="2488629"/>
            <a:ext cx="1665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Input:</a:t>
            </a:r>
          </a:p>
          <a:p>
            <a:pPr algn="ctr"/>
            <a:r>
              <a:rPr lang="en-US" altLang="ko-KR" sz="1200" dirty="0" smtClean="0"/>
              <a:t>Tensor of activations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78830" y="2436714"/>
                <a:ext cx="2954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Output:</a:t>
                </a:r>
              </a:p>
              <a:p>
                <a:pPr marL="228600" indent="-228600">
                  <a:buAutoNum type="arabicParenR"/>
                </a:pPr>
                <a:r>
                  <a:rPr lang="en-US" altLang="ko-KR" sz="1200" dirty="0" smtClean="0"/>
                  <a:t>Region Coordinates 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altLang="ko-KR" sz="1200" dirty="0" smtClean="0"/>
              </a:p>
              <a:p>
                <a:pPr marL="228600" indent="-228600">
                  <a:buAutoNum type="arabicParenR"/>
                </a:pPr>
                <a:r>
                  <a:rPr lang="en-US" altLang="ko-KR" sz="1200" dirty="0" smtClean="0"/>
                  <a:t>Region Scores :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𝑣𝑒𝑐𝑡𝑜𝑟</m:t>
                    </m:r>
                  </m:oMath>
                </a14:m>
                <a:endParaRPr lang="en-US" altLang="ko-KR" sz="1200" dirty="0" smtClean="0"/>
              </a:p>
              <a:p>
                <a:pPr marL="228600" indent="-228600">
                  <a:buAutoNum type="arabicParenR"/>
                </a:pPr>
                <a:r>
                  <a:rPr lang="en-US" altLang="ko-KR" sz="1200" dirty="0" smtClean="0"/>
                  <a:t>Region Features :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𝑡𝑒𝑛𝑠𝑜𝑟</m:t>
                    </m:r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30" y="2436714"/>
                <a:ext cx="2954509" cy="830997"/>
              </a:xfrm>
              <a:prstGeom prst="rect">
                <a:avLst/>
              </a:prstGeom>
              <a:blipFill>
                <a:blip r:embed="rId3"/>
                <a:stretch>
                  <a:fillRect l="-206" t="-735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중괄호 5"/>
          <p:cNvSpPr/>
          <p:nvPr/>
        </p:nvSpPr>
        <p:spPr>
          <a:xfrm rot="5400000">
            <a:off x="3417352" y="2590625"/>
            <a:ext cx="227144" cy="204720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80122" y="3727800"/>
            <a:ext cx="186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Fast R-CNN structure</a:t>
            </a:r>
            <a:endParaRPr lang="ko-KR" altLang="en-US" sz="1400" dirty="0"/>
          </a:p>
        </p:txBody>
      </p:sp>
      <p:sp>
        <p:nvSpPr>
          <p:cNvPr id="17" name="오른쪽 중괄호 16"/>
          <p:cNvSpPr/>
          <p:nvPr/>
        </p:nvSpPr>
        <p:spPr>
          <a:xfrm rot="5400000">
            <a:off x="5318621" y="3000297"/>
            <a:ext cx="227144" cy="12932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443868" y="3755248"/>
            <a:ext cx="186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trike="sngStrike" dirty="0" smtClean="0">
                <a:solidFill>
                  <a:srgbClr val="FF0000"/>
                </a:solidFill>
              </a:rPr>
              <a:t>ROI pooling</a:t>
            </a:r>
            <a:endParaRPr lang="ko-KR" altLang="en-US" sz="1400" strike="sngStrike" dirty="0">
              <a:solidFill>
                <a:srgbClr val="FF0000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157653" y="4460731"/>
            <a:ext cx="1089126" cy="512530"/>
            <a:chOff x="2239266" y="4303786"/>
            <a:chExt cx="1089126" cy="512530"/>
          </a:xfrm>
        </p:grpSpPr>
        <p:sp>
          <p:nvSpPr>
            <p:cNvPr id="8" name="직사각형 7"/>
            <p:cNvSpPr/>
            <p:nvPr/>
          </p:nvSpPr>
          <p:spPr>
            <a:xfrm>
              <a:off x="2239266" y="4303786"/>
              <a:ext cx="1089126" cy="5125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>
              <a:stCxn id="8" idx="1"/>
              <a:endCxn id="8" idx="3"/>
            </p:cNvCxnSpPr>
            <p:nvPr/>
          </p:nvCxnSpPr>
          <p:spPr>
            <a:xfrm>
              <a:off x="2239266" y="4560051"/>
              <a:ext cx="10891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8" idx="0"/>
              <a:endCxn id="8" idx="2"/>
            </p:cNvCxnSpPr>
            <p:nvPr/>
          </p:nvCxnSpPr>
          <p:spPr>
            <a:xfrm>
              <a:off x="2783829" y="4303786"/>
              <a:ext cx="0" cy="512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4446324" y="5099642"/>
            <a:ext cx="477214" cy="614687"/>
            <a:chOff x="2527937" y="4942697"/>
            <a:chExt cx="477214" cy="614687"/>
          </a:xfrm>
        </p:grpSpPr>
        <p:sp>
          <p:nvSpPr>
            <p:cNvPr id="20" name="직사각형 19"/>
            <p:cNvSpPr/>
            <p:nvPr/>
          </p:nvSpPr>
          <p:spPr>
            <a:xfrm>
              <a:off x="2527937" y="4942697"/>
              <a:ext cx="477214" cy="61468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>
              <a:stCxn id="20" idx="1"/>
              <a:endCxn id="20" idx="3"/>
            </p:cNvCxnSpPr>
            <p:nvPr/>
          </p:nvCxnSpPr>
          <p:spPr>
            <a:xfrm>
              <a:off x="2527937" y="5250041"/>
              <a:ext cx="4772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0" idx="0"/>
              <a:endCxn id="20" idx="2"/>
            </p:cNvCxnSpPr>
            <p:nvPr/>
          </p:nvCxnSpPr>
          <p:spPr>
            <a:xfrm>
              <a:off x="2766544" y="4942697"/>
              <a:ext cx="0" cy="6146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4066838" y="4111348"/>
            <a:ext cx="128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Conv</a:t>
            </a:r>
            <a:r>
              <a:rPr lang="en-US" altLang="ko-KR" sz="1200" dirty="0" smtClean="0"/>
              <a:t> features</a:t>
            </a:r>
            <a:endParaRPr lang="ko-KR" altLang="en-US" sz="1200" dirty="0"/>
          </a:p>
        </p:txBody>
      </p:sp>
      <p:sp>
        <p:nvSpPr>
          <p:cNvPr id="32" name="오른쪽 화살표 31"/>
          <p:cNvSpPr/>
          <p:nvPr/>
        </p:nvSpPr>
        <p:spPr>
          <a:xfrm>
            <a:off x="5647186" y="4839959"/>
            <a:ext cx="507359" cy="2594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6765927" y="4314260"/>
            <a:ext cx="667175" cy="636468"/>
            <a:chOff x="6748642" y="4719190"/>
            <a:chExt cx="667175" cy="636468"/>
          </a:xfrm>
        </p:grpSpPr>
        <p:sp>
          <p:nvSpPr>
            <p:cNvPr id="25" name="직사각형 24"/>
            <p:cNvSpPr/>
            <p:nvPr/>
          </p:nvSpPr>
          <p:spPr>
            <a:xfrm>
              <a:off x="6748642" y="4719190"/>
              <a:ext cx="667175" cy="63646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/>
            <p:cNvCxnSpPr>
              <a:stCxn id="25" idx="1"/>
              <a:endCxn id="25" idx="3"/>
            </p:cNvCxnSpPr>
            <p:nvPr/>
          </p:nvCxnSpPr>
          <p:spPr>
            <a:xfrm>
              <a:off x="6748642" y="5037424"/>
              <a:ext cx="6671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25" idx="0"/>
              <a:endCxn id="25" idx="2"/>
            </p:cNvCxnSpPr>
            <p:nvPr/>
          </p:nvCxnSpPr>
          <p:spPr>
            <a:xfrm>
              <a:off x="7082230" y="4719190"/>
              <a:ext cx="0" cy="6364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6765927" y="5111088"/>
            <a:ext cx="667175" cy="636468"/>
            <a:chOff x="6748642" y="4719190"/>
            <a:chExt cx="667175" cy="636468"/>
          </a:xfrm>
        </p:grpSpPr>
        <p:sp>
          <p:nvSpPr>
            <p:cNvPr id="45" name="직사각형 44"/>
            <p:cNvSpPr/>
            <p:nvPr/>
          </p:nvSpPr>
          <p:spPr>
            <a:xfrm>
              <a:off x="6748642" y="4719190"/>
              <a:ext cx="667175" cy="63646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>
              <a:stCxn id="45" idx="1"/>
              <a:endCxn id="45" idx="3"/>
            </p:cNvCxnSpPr>
            <p:nvPr/>
          </p:nvCxnSpPr>
          <p:spPr>
            <a:xfrm>
              <a:off x="6748642" y="5037424"/>
              <a:ext cx="6671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45" idx="0"/>
              <a:endCxn id="45" idx="2"/>
            </p:cNvCxnSpPr>
            <p:nvPr/>
          </p:nvCxnSpPr>
          <p:spPr>
            <a:xfrm>
              <a:off x="7082230" y="4719190"/>
              <a:ext cx="0" cy="6364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375218" y="4562960"/>
            <a:ext cx="1119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Max pool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199175" y="6018250"/>
            <a:ext cx="535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Gradients are propagated backward from the output features to the input features, </a:t>
            </a:r>
            <a:r>
              <a:rPr lang="en-US" altLang="ko-KR" sz="1400" u="sng" dirty="0" smtClean="0">
                <a:solidFill>
                  <a:schemeClr val="accent1"/>
                </a:solidFill>
              </a:rPr>
              <a:t>but not to the input proposal coordinates</a:t>
            </a:r>
            <a:endParaRPr lang="ko-KR" altLang="en-US" sz="1400" u="sng" dirty="0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3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10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Model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50" y="1277606"/>
            <a:ext cx="4851245" cy="22102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51059" y="2488629"/>
            <a:ext cx="1665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Input:</a:t>
            </a:r>
          </a:p>
          <a:p>
            <a:pPr algn="ctr"/>
            <a:r>
              <a:rPr lang="en-US" altLang="ko-KR" sz="1200" dirty="0" smtClean="0"/>
              <a:t>Tensor of activations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78830" y="2436714"/>
                <a:ext cx="2954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Output:</a:t>
                </a:r>
              </a:p>
              <a:p>
                <a:pPr marL="228600" indent="-228600">
                  <a:buAutoNum type="arabicParenR"/>
                </a:pPr>
                <a:r>
                  <a:rPr lang="en-US" altLang="ko-KR" sz="1200" dirty="0" smtClean="0"/>
                  <a:t>Region Coordinates 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altLang="ko-KR" sz="1200" dirty="0" smtClean="0"/>
              </a:p>
              <a:p>
                <a:pPr marL="228600" indent="-228600">
                  <a:buAutoNum type="arabicParenR"/>
                </a:pPr>
                <a:r>
                  <a:rPr lang="en-US" altLang="ko-KR" sz="1200" dirty="0" smtClean="0"/>
                  <a:t>Region Scores :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𝑣𝑒𝑐𝑡𝑜𝑟</m:t>
                    </m:r>
                  </m:oMath>
                </a14:m>
                <a:endParaRPr lang="en-US" altLang="ko-KR" sz="1200" dirty="0" smtClean="0"/>
              </a:p>
              <a:p>
                <a:pPr marL="228600" indent="-228600">
                  <a:buAutoNum type="arabicParenR"/>
                </a:pPr>
                <a:r>
                  <a:rPr lang="en-US" altLang="ko-KR" sz="1200" dirty="0" smtClean="0"/>
                  <a:t>Region Features :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𝑡𝑒𝑛𝑠𝑜𝑟</m:t>
                    </m:r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30" y="2436714"/>
                <a:ext cx="2954509" cy="830997"/>
              </a:xfrm>
              <a:prstGeom prst="rect">
                <a:avLst/>
              </a:prstGeom>
              <a:blipFill>
                <a:blip r:embed="rId3"/>
                <a:stretch>
                  <a:fillRect l="-206" t="-735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76374" y="3451681"/>
                <a:ext cx="1155806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3451681"/>
                <a:ext cx="1155806" cy="325089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8550" y="3730021"/>
                <a:ext cx="4049066" cy="729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550" y="3730021"/>
                <a:ext cx="4049066" cy="7297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64877" y="3936380"/>
                <a:ext cx="23355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⁡(0,1−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877" y="3936380"/>
                <a:ext cx="2335506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96767" y="4475267"/>
                <a:ext cx="5028832" cy="638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0,1−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(0,1−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767" y="4475267"/>
                <a:ext cx="5028832" cy="6387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49444" y="5096812"/>
                <a:ext cx="5174437" cy="815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(0,1−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1        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444" y="5096812"/>
                <a:ext cx="5174437" cy="815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49445" y="5859742"/>
                <a:ext cx="5174437" cy="786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(0,1−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p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1        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445" y="5859742"/>
                <a:ext cx="5174437" cy="7866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오른쪽 화살표 51"/>
          <p:cNvSpPr/>
          <p:nvPr/>
        </p:nvSpPr>
        <p:spPr>
          <a:xfrm>
            <a:off x="1776776" y="5235261"/>
            <a:ext cx="507359" cy="25943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10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Model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98" y="1366022"/>
            <a:ext cx="6103585" cy="2780809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22" idx="2"/>
          </p:cNvCxnSpPr>
          <p:nvPr/>
        </p:nvCxnSpPr>
        <p:spPr>
          <a:xfrm flipH="1">
            <a:off x="4426395" y="2679133"/>
            <a:ext cx="725337" cy="159000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846184" y="1873900"/>
            <a:ext cx="611095" cy="805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정육면체 6"/>
          <p:cNvSpPr/>
          <p:nvPr/>
        </p:nvSpPr>
        <p:spPr>
          <a:xfrm>
            <a:off x="2492158" y="4450674"/>
            <a:ext cx="588245" cy="605717"/>
          </a:xfrm>
          <a:prstGeom prst="cube">
            <a:avLst>
              <a:gd name="adj" fmla="val 1696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정육면체 24"/>
          <p:cNvSpPr/>
          <p:nvPr/>
        </p:nvSpPr>
        <p:spPr>
          <a:xfrm>
            <a:off x="2490294" y="5588159"/>
            <a:ext cx="588245" cy="605717"/>
          </a:xfrm>
          <a:prstGeom prst="cube">
            <a:avLst>
              <a:gd name="adj" fmla="val 1696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211448" y="4751849"/>
            <a:ext cx="302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160001" y="5900188"/>
            <a:ext cx="3028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88741" y="4467363"/>
            <a:ext cx="74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Flatten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59912" y="4361628"/>
            <a:ext cx="77100" cy="7687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59912" y="5562315"/>
            <a:ext cx="77100" cy="7687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119262" y="4856194"/>
            <a:ext cx="152956" cy="98477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470865" y="4856194"/>
            <a:ext cx="152956" cy="98477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811341" y="4751849"/>
            <a:ext cx="192199" cy="378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832037" y="5487435"/>
            <a:ext cx="218097" cy="459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80575" y="5187117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3" name="왼쪽 중괄호 22"/>
          <p:cNvSpPr/>
          <p:nvPr/>
        </p:nvSpPr>
        <p:spPr>
          <a:xfrm>
            <a:off x="2159079" y="4704947"/>
            <a:ext cx="86113" cy="13408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934064" y="5846801"/>
            <a:ext cx="877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FC layer</a:t>
            </a:r>
            <a:endParaRPr lang="ko-KR" altLang="en-US" sz="1200" dirty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2582"/>
              </p:ext>
            </p:extLst>
          </p:nvPr>
        </p:nvGraphicFramePr>
        <p:xfrm>
          <a:off x="5101272" y="4394756"/>
          <a:ext cx="117933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66">
                  <a:extLst>
                    <a:ext uri="{9D8B030D-6E8A-4147-A177-3AD203B41FA5}">
                      <a16:colId xmlns:a16="http://schemas.microsoft.com/office/drawing/2014/main" val="3580763789"/>
                    </a:ext>
                  </a:extLst>
                </a:gridCol>
                <a:gridCol w="235866">
                  <a:extLst>
                    <a:ext uri="{9D8B030D-6E8A-4147-A177-3AD203B41FA5}">
                      <a16:colId xmlns:a16="http://schemas.microsoft.com/office/drawing/2014/main" val="1231739002"/>
                    </a:ext>
                  </a:extLst>
                </a:gridCol>
                <a:gridCol w="235866">
                  <a:extLst>
                    <a:ext uri="{9D8B030D-6E8A-4147-A177-3AD203B41FA5}">
                      <a16:colId xmlns:a16="http://schemas.microsoft.com/office/drawing/2014/main" val="2932824982"/>
                    </a:ext>
                  </a:extLst>
                </a:gridCol>
                <a:gridCol w="235866">
                  <a:extLst>
                    <a:ext uri="{9D8B030D-6E8A-4147-A177-3AD203B41FA5}">
                      <a16:colId xmlns:a16="http://schemas.microsoft.com/office/drawing/2014/main" val="204724491"/>
                    </a:ext>
                  </a:extLst>
                </a:gridCol>
                <a:gridCol w="235866">
                  <a:extLst>
                    <a:ext uri="{9D8B030D-6E8A-4147-A177-3AD203B41FA5}">
                      <a16:colId xmlns:a16="http://schemas.microsoft.com/office/drawing/2014/main" val="3578518851"/>
                    </a:ext>
                  </a:extLst>
                </a:gridCol>
              </a:tblGrid>
              <a:tr h="197391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89049"/>
                  </a:ext>
                </a:extLst>
              </a:tr>
              <a:tr h="197391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47291"/>
                  </a:ext>
                </a:extLst>
              </a:tr>
              <a:tr h="19739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996840"/>
                  </a:ext>
                </a:extLst>
              </a:tr>
              <a:tr h="19739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82966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6222730" y="4676210"/>
            <a:ext cx="43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5151731" y="4126105"/>
            <a:ext cx="1063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D=4096</a:t>
            </a:r>
            <a:endParaRPr lang="ko-KR" altLang="en-US" sz="1200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748590" y="4856194"/>
            <a:ext cx="277698" cy="484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76086" y="4641822"/>
            <a:ext cx="1083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Output 1</a:t>
            </a:r>
            <a:endParaRPr lang="ko-KR" altLang="en-US" sz="1400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563553"/>
              </p:ext>
            </p:extLst>
          </p:nvPr>
        </p:nvGraphicFramePr>
        <p:xfrm>
          <a:off x="6465532" y="5645860"/>
          <a:ext cx="117933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66">
                  <a:extLst>
                    <a:ext uri="{9D8B030D-6E8A-4147-A177-3AD203B41FA5}">
                      <a16:colId xmlns:a16="http://schemas.microsoft.com/office/drawing/2014/main" val="3580763789"/>
                    </a:ext>
                  </a:extLst>
                </a:gridCol>
                <a:gridCol w="235866">
                  <a:extLst>
                    <a:ext uri="{9D8B030D-6E8A-4147-A177-3AD203B41FA5}">
                      <a16:colId xmlns:a16="http://schemas.microsoft.com/office/drawing/2014/main" val="1231739002"/>
                    </a:ext>
                  </a:extLst>
                </a:gridCol>
                <a:gridCol w="235866">
                  <a:extLst>
                    <a:ext uri="{9D8B030D-6E8A-4147-A177-3AD203B41FA5}">
                      <a16:colId xmlns:a16="http://schemas.microsoft.com/office/drawing/2014/main" val="2932824982"/>
                    </a:ext>
                  </a:extLst>
                </a:gridCol>
                <a:gridCol w="235866">
                  <a:extLst>
                    <a:ext uri="{9D8B030D-6E8A-4147-A177-3AD203B41FA5}">
                      <a16:colId xmlns:a16="http://schemas.microsoft.com/office/drawing/2014/main" val="204724491"/>
                    </a:ext>
                  </a:extLst>
                </a:gridCol>
                <a:gridCol w="235866">
                  <a:extLst>
                    <a:ext uri="{9D8B030D-6E8A-4147-A177-3AD203B41FA5}">
                      <a16:colId xmlns:a16="http://schemas.microsoft.com/office/drawing/2014/main" val="3578518851"/>
                    </a:ext>
                  </a:extLst>
                </a:gridCol>
              </a:tblGrid>
              <a:tr h="197391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89049"/>
                  </a:ext>
                </a:extLst>
              </a:tr>
              <a:tr h="197391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47291"/>
                  </a:ext>
                </a:extLst>
              </a:tr>
              <a:tr h="197391"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996840"/>
                  </a:ext>
                </a:extLst>
              </a:tr>
              <a:tr h="197391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82966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627108" y="5934080"/>
            <a:ext cx="43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</a:t>
            </a:r>
            <a:endParaRPr lang="ko-KR" alt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8040345" y="5819402"/>
            <a:ext cx="1083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Output 2</a:t>
            </a:r>
            <a:endParaRPr lang="ko-KR" alt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6529267" y="5234625"/>
            <a:ext cx="106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5(confidence, coordinates)</a:t>
            </a:r>
            <a:endParaRPr lang="ko-KR" altLang="en-US" sz="1200" dirty="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591236" y="5340507"/>
            <a:ext cx="745498" cy="705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85366" y="5573080"/>
            <a:ext cx="1216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Linear transformation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54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10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Model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98" y="1366022"/>
            <a:ext cx="6103585" cy="278080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395243" y="6119512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395242" y="5320166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395242" y="4490521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106193" y="6123450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107198" y="5314578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107198" y="4494459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17143" y="6119512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815591" y="5320166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15591" y="4490521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528093" y="6119512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8757" y="5315403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533523" y="4490521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239041" y="6116430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239040" y="5317084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239040" y="4487439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4520461" y="5569202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5230193" y="5569202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5939925" y="5569202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6649657" y="5569202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7359390" y="5558946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36922" y="5300102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922" y="5300102"/>
                <a:ext cx="287718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36922" y="4464560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922" y="4464560"/>
                <a:ext cx="287718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436922" y="6104896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922" y="6104896"/>
                <a:ext cx="287718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/>
          <p:cNvCxnSpPr/>
          <p:nvPr/>
        </p:nvCxnSpPr>
        <p:spPr>
          <a:xfrm flipH="1" flipV="1">
            <a:off x="4520460" y="4754774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5240162" y="4747987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 flipV="1">
            <a:off x="5939924" y="4746577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6653817" y="4739557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7359389" y="4744518"/>
            <a:ext cx="1" cy="550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300010" y="5762491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010" y="5762491"/>
                <a:ext cx="287718" cy="246221"/>
              </a:xfrm>
              <a:prstGeom prst="rect">
                <a:avLst/>
              </a:prstGeom>
              <a:blipFill>
                <a:blip r:embed="rId6"/>
                <a:stretch>
                  <a:fillRect r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300010" y="4955160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𝑜h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010" y="4955160"/>
                <a:ext cx="287718" cy="246221"/>
              </a:xfrm>
              <a:prstGeom prst="rect">
                <a:avLst/>
              </a:prstGeom>
              <a:blipFill>
                <a:blip r:embed="rId7"/>
                <a:stretch>
                  <a:fillRect r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142605" y="5230130"/>
                <a:ext cx="2877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605" y="5230130"/>
                <a:ext cx="287718" cy="246221"/>
              </a:xfrm>
              <a:prstGeom prst="rect">
                <a:avLst/>
              </a:prstGeom>
              <a:blipFill>
                <a:blip r:embed="rId8"/>
                <a:stretch>
                  <a:fillRect r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7001969" y="4267798"/>
            <a:ext cx="71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END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4163868" y="6341085"/>
            <a:ext cx="71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STRAT</a:t>
            </a:r>
            <a:endParaRPr lang="ko-KR" altLang="en-US" sz="1200" dirty="0"/>
          </a:p>
        </p:txBody>
      </p:sp>
      <p:cxnSp>
        <p:nvCxnSpPr>
          <p:cNvPr id="53" name="구부러진 연결선 52"/>
          <p:cNvCxnSpPr/>
          <p:nvPr/>
        </p:nvCxnSpPr>
        <p:spPr>
          <a:xfrm>
            <a:off x="4654828" y="4626678"/>
            <a:ext cx="460514" cy="163292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503871" y="4883176"/>
            <a:ext cx="696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sampling</a:t>
            </a:r>
            <a:endParaRPr lang="ko-KR" altLang="en-US" sz="1100" dirty="0"/>
          </a:p>
        </p:txBody>
      </p:sp>
      <p:cxnSp>
        <p:nvCxnSpPr>
          <p:cNvPr id="55" name="구부러진 연결선 54"/>
          <p:cNvCxnSpPr/>
          <p:nvPr/>
        </p:nvCxnSpPr>
        <p:spPr>
          <a:xfrm>
            <a:off x="5354072" y="4613112"/>
            <a:ext cx="460514" cy="163292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203115" y="4869610"/>
            <a:ext cx="696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sampling</a:t>
            </a:r>
            <a:endParaRPr lang="ko-KR" altLang="en-US" sz="1100" dirty="0"/>
          </a:p>
        </p:txBody>
      </p:sp>
      <p:cxnSp>
        <p:nvCxnSpPr>
          <p:cNvPr id="3" name="직선 화살표 연결선 2"/>
          <p:cNvCxnSpPr>
            <a:stCxn id="10" idx="2"/>
          </p:cNvCxnSpPr>
          <p:nvPr/>
        </p:nvCxnSpPr>
        <p:spPr>
          <a:xfrm flipH="1">
            <a:off x="3401337" y="2424108"/>
            <a:ext cx="2783771" cy="212068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36429"/>
              </p:ext>
            </p:extLst>
          </p:nvPr>
        </p:nvGraphicFramePr>
        <p:xfrm>
          <a:off x="1493939" y="4727063"/>
          <a:ext cx="2154290" cy="1498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58">
                  <a:extLst>
                    <a:ext uri="{9D8B030D-6E8A-4147-A177-3AD203B41FA5}">
                      <a16:colId xmlns:a16="http://schemas.microsoft.com/office/drawing/2014/main" val="3580763789"/>
                    </a:ext>
                  </a:extLst>
                </a:gridCol>
                <a:gridCol w="430858">
                  <a:extLst>
                    <a:ext uri="{9D8B030D-6E8A-4147-A177-3AD203B41FA5}">
                      <a16:colId xmlns:a16="http://schemas.microsoft.com/office/drawing/2014/main" val="1231739002"/>
                    </a:ext>
                  </a:extLst>
                </a:gridCol>
                <a:gridCol w="430858">
                  <a:extLst>
                    <a:ext uri="{9D8B030D-6E8A-4147-A177-3AD203B41FA5}">
                      <a16:colId xmlns:a16="http://schemas.microsoft.com/office/drawing/2014/main" val="2932824982"/>
                    </a:ext>
                  </a:extLst>
                </a:gridCol>
                <a:gridCol w="430858">
                  <a:extLst>
                    <a:ext uri="{9D8B030D-6E8A-4147-A177-3AD203B41FA5}">
                      <a16:colId xmlns:a16="http://schemas.microsoft.com/office/drawing/2014/main" val="204724491"/>
                    </a:ext>
                  </a:extLst>
                </a:gridCol>
                <a:gridCol w="430858">
                  <a:extLst>
                    <a:ext uri="{9D8B030D-6E8A-4147-A177-3AD203B41FA5}">
                      <a16:colId xmlns:a16="http://schemas.microsoft.com/office/drawing/2014/main" val="3578518851"/>
                    </a:ext>
                  </a:extLst>
                </a:gridCol>
              </a:tblGrid>
              <a:tr h="3746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89049"/>
                  </a:ext>
                </a:extLst>
              </a:tr>
              <a:tr h="3746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47291"/>
                  </a:ext>
                </a:extLst>
              </a:tr>
              <a:tr h="37464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996840"/>
                  </a:ext>
                </a:extLst>
              </a:tr>
              <a:tr h="37464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8296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4400" y="5305084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355588" y="6190902"/>
            <a:ext cx="4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739139" y="5440637"/>
            <a:ext cx="588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842123" y="1876078"/>
            <a:ext cx="685970" cy="5480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10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Model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6107" y="1205610"/>
            <a:ext cx="1258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Loss function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5115" y="1765524"/>
                <a:ext cx="4129360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𝐿𝑜𝑠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𝑏𝑖𝑛𝑎𝑟𝑦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𝑙𝑜𝑔𝑖𝑠𝑡𝑖𝑐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15" y="1765524"/>
                <a:ext cx="4129360" cy="391582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5442" y="2306109"/>
                <a:ext cx="4129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𝐿𝑜𝑠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𝑠𝑚𝑜𝑜𝑡h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42" y="2306109"/>
                <a:ext cx="41293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curt-park.github.io/images/faster_rcnn/SmoothL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79" y="1884119"/>
            <a:ext cx="3334244" cy="124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76978" y="2824444"/>
                <a:ext cx="412936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𝐿𝑜𝑠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𝑙𝑎𝑛𝑔𝑢𝑎𝑔𝑒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8" y="2824444"/>
                <a:ext cx="4129360" cy="391902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3226" y="4337226"/>
                <a:ext cx="8970716" cy="1080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𝑙𝑎𝑛𝑔𝑢𝑎𝑔𝑒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+0.1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𝐿𝑜𝑠𝑠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𝑙𝑜𝑐𝑎𝑙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𝐿𝑜𝑠𝑠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𝑙𝑜𝑐𝑎𝑙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0.1(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𝑐𝑜𝑛𝑓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𝑟𝑒𝑐𝑜𝑔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𝑟𝑒𝑐𝑜𝑔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6" y="4337226"/>
                <a:ext cx="8970716" cy="1080552"/>
              </a:xfrm>
              <a:prstGeom prst="rect">
                <a:avLst/>
              </a:prstGeom>
              <a:blipFill>
                <a:blip r:embed="rId6"/>
                <a:stretch>
                  <a:fillRect b="-2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5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2103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Result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38" y="1419660"/>
            <a:ext cx="7498723" cy="46993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648" y="6720442"/>
            <a:ext cx="9163032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7" b="89867" l="8750" r="90179">
                        <a14:foregroundMark x1="90357" y1="53067" x2="90357" y2="53067"/>
                        <a14:foregroundMark x1="55179" y1="9867" x2="55179" y2="9867"/>
                        <a14:foregroundMark x1="65357" y1="53067" x2="65357" y2="53067"/>
                        <a14:foregroundMark x1="67143" y1="90133" x2="67143" y2="90133"/>
                        <a14:foregroundMark x1="19821" y1="56533" x2="19821" y2="56533"/>
                        <a14:foregroundMark x1="16964" y1="58667" x2="16964" y2="58667"/>
                        <a14:foregroundMark x1="10714" y1="58133" x2="10714" y2="58133"/>
                        <a14:foregroundMark x1="40357" y1="61067" x2="40357" y2="61067"/>
                        <a14:foregroundMark x1="41429" y1="48267" x2="41429" y2="48267"/>
                        <a14:foregroundMark x1="45357" y1="47467" x2="45357" y2="47467"/>
                        <a14:foregroundMark x1="45714" y1="47733" x2="45714" y2="47733"/>
                        <a14:foregroundMark x1="44821" y1="46667" x2="45357" y2="51733"/>
                        <a14:foregroundMark x1="47143" y1="63733" x2="39107" y2="55467"/>
                        <a14:foregroundMark x1="39107" y1="55467" x2="40714" y2="48267"/>
                        <a14:foregroundMark x1="42500" y1="45600" x2="40893" y2="52800"/>
                        <a14:foregroundMark x1="64464" y1="34667" x2="55714" y2="68267"/>
                        <a14:foregroundMark x1="66429" y1="33067" x2="75179" y2="67467"/>
                        <a14:foregroundMark x1="75536" y1="74933" x2="68214" y2="63733"/>
                        <a14:foregroundMark x1="68214" y1="63733" x2="58750" y2="63467"/>
                        <a14:foregroundMark x1="58750" y1="63467" x2="54107" y2="74933"/>
                        <a14:foregroundMark x1="54107" y1="74933" x2="53571" y2="70667"/>
                        <a14:foregroundMark x1="47143" y1="67467" x2="38393" y2="65067"/>
                        <a14:foregroundMark x1="38393" y1="65067" x2="39643" y2="57067"/>
                        <a14:foregroundMark x1="47857" y1="53333" x2="45714" y2="62667"/>
                        <a14:foregroundMark x1="25179" y1="39200" x2="29821" y2="50933"/>
                        <a14:foregroundMark x1="29821" y1="50933" x2="27143" y2="65067"/>
                        <a14:foregroundMark x1="27143" y1="65067" x2="18214" y2="69867"/>
                        <a14:foregroundMark x1="18214" y1="69867" x2="15893" y2="55733"/>
                        <a14:foregroundMark x1="15893" y1="55733" x2="20893" y2="44533"/>
                        <a14:foregroundMark x1="20893" y1="44533" x2="26786" y2="41600"/>
                        <a14:foregroundMark x1="24821" y1="39733" x2="15893" y2="47467"/>
                        <a14:foregroundMark x1="15893" y1="47467" x2="13036" y2="62133"/>
                        <a14:foregroundMark x1="13036" y1="62133" x2="26964" y2="78933"/>
                        <a14:foregroundMark x1="31964" y1="82933" x2="31964" y2="82933"/>
                        <a14:foregroundMark x1="55357" y1="10933" x2="47143" y2="17867"/>
                        <a14:foregroundMark x1="47143" y1="17867" x2="47857" y2="31733"/>
                        <a14:foregroundMark x1="47857" y1="31733" x2="57143" y2="28800"/>
                        <a14:foregroundMark x1="57143" y1="28800" x2="59286" y2="15200"/>
                        <a14:foregroundMark x1="59286" y1="15200" x2="53750" y2="9867"/>
                        <a14:foregroundMark x1="52857" y1="16533" x2="53750" y2="23200"/>
                        <a14:foregroundMark x1="24107" y1="41067" x2="14464" y2="40800"/>
                        <a14:foregroundMark x1="14464" y1="40800" x2="12143" y2="47200"/>
                        <a14:foregroundMark x1="9821" y1="68800" x2="9821" y2="68800"/>
                        <a14:foregroundMark x1="8929" y1="55200" x2="8929" y2="55200"/>
                        <a14:foregroundMark x1="8929" y1="53333" x2="8750" y2="60800"/>
                        <a14:foregroundMark x1="10874" y1="69333" x2="11071" y2="70133"/>
                        <a14:foregroundMark x1="10809" y1="69067" x2="10874" y2="69333"/>
                        <a14:foregroundMark x1="10678" y1="68533" x2="10809" y2="69067"/>
                        <a14:foregroundMark x1="9107" y1="62133" x2="10678" y2="68533"/>
                        <a14:foregroundMark x1="10536" y1="67467" x2="11071" y2="54133"/>
                        <a14:foregroundMark x1="11071" y1="54133" x2="12679" y2="49333"/>
                        <a14:foregroundMark x1="9643" y1="65867" x2="10357" y2="6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19" y="2257188"/>
            <a:ext cx="3326422" cy="222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5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10" y="1170149"/>
            <a:ext cx="6697926" cy="41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113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Idea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6089" y="1055955"/>
            <a:ext cx="553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Related work 1.</a:t>
            </a:r>
            <a:endParaRPr lang="en-US" altLang="ko-KR" sz="1200" b="1" dirty="0"/>
          </a:p>
          <a:p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Farhadi</a:t>
            </a:r>
            <a:r>
              <a:rPr lang="en-US" altLang="ko-KR" sz="1100" dirty="0" smtClean="0"/>
              <a:t> et al, “Every Picture Tells a Story: Generating Sentences from Images”, In ECCV, 2010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1" y="1572988"/>
            <a:ext cx="4497424" cy="15102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87450" y="3121086"/>
            <a:ext cx="585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 Assume there exist meaning space between Image &amp; Sentence</a:t>
            </a:r>
          </a:p>
          <a:p>
            <a:r>
              <a:rPr lang="en-US" altLang="ko-KR" sz="1200" dirty="0" smtClean="0"/>
              <a:t>- Meaning Space : &lt;</a:t>
            </a:r>
            <a:r>
              <a:rPr lang="en-US" altLang="ko-KR" sz="1200" i="1" dirty="0" smtClean="0"/>
              <a:t>object, action, scene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- Calculate similarity between Image-Meaning, Meaning-Sentence and mapping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036089" y="3729563"/>
            <a:ext cx="591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Related work 2.</a:t>
            </a:r>
            <a:endParaRPr lang="en-US" altLang="ko-KR" sz="1200" b="1" dirty="0"/>
          </a:p>
          <a:p>
            <a:r>
              <a:rPr lang="en-US" altLang="ko-KR" sz="1100" dirty="0" smtClean="0"/>
              <a:t>- Kulkarni et al, “</a:t>
            </a:r>
            <a:r>
              <a:rPr lang="en-US" altLang="ko-KR" sz="1100" dirty="0" err="1" smtClean="0"/>
              <a:t>BabyTalk</a:t>
            </a:r>
            <a:r>
              <a:rPr lang="en-US" altLang="ko-KR" sz="1100" dirty="0" smtClean="0"/>
              <a:t>: Understanding and Generating Simple Image Descriptions”, In CVPR, 2011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89" y="4258525"/>
            <a:ext cx="5804161" cy="19151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14573" y="5906670"/>
            <a:ext cx="351305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Problems</a:t>
            </a:r>
          </a:p>
          <a:p>
            <a:r>
              <a:rPr lang="en-US" altLang="ko-KR" sz="1100" dirty="0" smtClean="0"/>
              <a:t>- Not enough data set (work 1)</a:t>
            </a:r>
          </a:p>
          <a:p>
            <a:r>
              <a:rPr lang="en-US" altLang="ko-KR" sz="1100" dirty="0" smtClean="0"/>
              <a:t>- Rely on hard-coded visual concept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&amp; sentence templates</a:t>
            </a:r>
          </a:p>
          <a:p>
            <a:r>
              <a:rPr lang="en-US" altLang="ko-KR" sz="1100" dirty="0" smtClean="0"/>
              <a:t>- Cause on the variety of model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4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48" y="1754793"/>
            <a:ext cx="5588949" cy="3672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53860" y="5727729"/>
                <a:ext cx="3244082" cy="9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860" y="5727729"/>
                <a:ext cx="3244082" cy="900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668713" y="4904783"/>
            <a:ext cx="13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 smtClean="0"/>
              <a:t>One-hot</a:t>
            </a:r>
            <a:endParaRPr lang="ko-KR" alt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668712" y="4308187"/>
            <a:ext cx="13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 smtClean="0"/>
              <a:t>embedded</a:t>
            </a:r>
            <a:endParaRPr lang="ko-KR" alt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724502" y="1147545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Training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93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 structure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4502" y="1147545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Testing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44715" y="1581144"/>
            <a:ext cx="358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/>
              <a:t>Sampling</a:t>
            </a:r>
          </a:p>
        </p:txBody>
      </p:sp>
      <p:sp>
        <p:nvSpPr>
          <p:cNvPr id="16" name="타원 15"/>
          <p:cNvSpPr/>
          <p:nvPr/>
        </p:nvSpPr>
        <p:spPr>
          <a:xfrm>
            <a:off x="3048050" y="2761108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65982" y="2761108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83914" y="2764306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01846" y="2764306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922603" y="2761224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44715" y="3338280"/>
            <a:ext cx="358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/>
              <a:t>Beam Search</a:t>
            </a:r>
          </a:p>
        </p:txBody>
      </p:sp>
      <p:cxnSp>
        <p:nvCxnSpPr>
          <p:cNvPr id="22" name="직선 화살표 연결선 21"/>
          <p:cNvCxnSpPr>
            <a:stCxn id="16" idx="6"/>
            <a:endCxn id="17" idx="2"/>
          </p:cNvCxnSpPr>
          <p:nvPr/>
        </p:nvCxnSpPr>
        <p:spPr>
          <a:xfrm>
            <a:off x="3298487" y="2887167"/>
            <a:ext cx="4674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016419" y="2887167"/>
            <a:ext cx="4674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736667" y="2887167"/>
            <a:ext cx="4674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454599" y="2887167"/>
            <a:ext cx="4674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8737007"/>
                  </p:ext>
                </p:extLst>
              </p:nvPr>
            </p:nvGraphicFramePr>
            <p:xfrm>
              <a:off x="2218118" y="2112454"/>
              <a:ext cx="1835197" cy="251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71">
                      <a:extLst>
                        <a:ext uri="{9D8B030D-6E8A-4147-A177-3AD203B41FA5}">
                          <a16:colId xmlns:a16="http://schemas.microsoft.com/office/drawing/2014/main" val="797229453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89310256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815855062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244998161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198179585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3849799869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2046587726"/>
                        </a:ext>
                      </a:extLst>
                    </a:gridCol>
                  </a:tblGrid>
                  <a:tr h="23650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b="0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b="0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60338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8737007"/>
                  </p:ext>
                </p:extLst>
              </p:nvPr>
            </p:nvGraphicFramePr>
            <p:xfrm>
              <a:off x="2218118" y="2112454"/>
              <a:ext cx="1835197" cy="251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171">
                      <a:extLst>
                        <a:ext uri="{9D8B030D-6E8A-4147-A177-3AD203B41FA5}">
                          <a16:colId xmlns:a16="http://schemas.microsoft.com/office/drawing/2014/main" val="797229453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89310256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815855062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244998161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198179585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3849799869"/>
                        </a:ext>
                      </a:extLst>
                    </a:gridCol>
                    <a:gridCol w="262171">
                      <a:extLst>
                        <a:ext uri="{9D8B030D-6E8A-4147-A177-3AD203B41FA5}">
                          <a16:colId xmlns:a16="http://schemas.microsoft.com/office/drawing/2014/main" val="204658772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26" t="-2381" r="-60697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326" t="-2381" r="-50697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26" t="-2381" r="-40697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5455" t="-2381" r="-29772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b="0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b="0" dirty="0" smtClean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4651" t="-2381" r="-4651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603381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직선 연결선 26"/>
          <p:cNvCxnSpPr>
            <a:stCxn id="16" idx="7"/>
          </p:cNvCxnSpPr>
          <p:nvPr/>
        </p:nvCxnSpPr>
        <p:spPr>
          <a:xfrm flipV="1">
            <a:off x="3261811" y="2372203"/>
            <a:ext cx="751783" cy="425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6" idx="1"/>
          </p:cNvCxnSpPr>
          <p:nvPr/>
        </p:nvCxnSpPr>
        <p:spPr>
          <a:xfrm flipH="1" flipV="1">
            <a:off x="2218118" y="2372203"/>
            <a:ext cx="866608" cy="425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112625" y="2224055"/>
            <a:ext cx="6217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35664" y="2078733"/>
            <a:ext cx="124632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Sampling word</a:t>
            </a:r>
            <a:endParaRPr lang="ko-KR" altLang="en-US" sz="1200" dirty="0"/>
          </a:p>
        </p:txBody>
      </p:sp>
      <p:sp>
        <p:nvSpPr>
          <p:cNvPr id="31" name="타원 30"/>
          <p:cNvSpPr/>
          <p:nvPr/>
        </p:nvSpPr>
        <p:spPr>
          <a:xfrm>
            <a:off x="2504533" y="4547894"/>
            <a:ext cx="250437" cy="25211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894392" y="3672040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659682" y="4012232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59681" y="5092217"/>
            <a:ext cx="250437" cy="2521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894392" y="4215685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894392" y="4778592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894392" y="5322237"/>
            <a:ext cx="250437" cy="25211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31" idx="6"/>
            <a:endCxn id="34" idx="2"/>
          </p:cNvCxnSpPr>
          <p:nvPr/>
        </p:nvCxnSpPr>
        <p:spPr>
          <a:xfrm flipV="1">
            <a:off x="2754970" y="4138291"/>
            <a:ext cx="904712" cy="53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1" idx="6"/>
            <a:endCxn id="36" idx="2"/>
          </p:cNvCxnSpPr>
          <p:nvPr/>
        </p:nvCxnSpPr>
        <p:spPr>
          <a:xfrm>
            <a:off x="2754970" y="4673953"/>
            <a:ext cx="904711" cy="544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4" idx="6"/>
            <a:endCxn id="32" idx="2"/>
          </p:cNvCxnSpPr>
          <p:nvPr/>
        </p:nvCxnSpPr>
        <p:spPr>
          <a:xfrm flipV="1">
            <a:off x="3910119" y="3798099"/>
            <a:ext cx="984273" cy="340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4" idx="6"/>
            <a:endCxn id="37" idx="2"/>
          </p:cNvCxnSpPr>
          <p:nvPr/>
        </p:nvCxnSpPr>
        <p:spPr>
          <a:xfrm>
            <a:off x="3910119" y="4138291"/>
            <a:ext cx="984273" cy="203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6" idx="6"/>
            <a:endCxn id="38" idx="2"/>
          </p:cNvCxnSpPr>
          <p:nvPr/>
        </p:nvCxnSpPr>
        <p:spPr>
          <a:xfrm flipV="1">
            <a:off x="3910118" y="4904651"/>
            <a:ext cx="984274" cy="313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6" idx="6"/>
            <a:endCxn id="39" idx="2"/>
          </p:cNvCxnSpPr>
          <p:nvPr/>
        </p:nvCxnSpPr>
        <p:spPr>
          <a:xfrm>
            <a:off x="3910118" y="5218276"/>
            <a:ext cx="984274" cy="230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414702" y="5763623"/>
                <a:ext cx="418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702" y="5763623"/>
                <a:ext cx="4182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575749" y="5757276"/>
                <a:ext cx="418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49" y="5757276"/>
                <a:ext cx="41829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83547" y="5755497"/>
                <a:ext cx="418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547" y="5755497"/>
                <a:ext cx="4182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453717" y="4530616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717" y="4530616"/>
                <a:ext cx="34026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610180" y="3982538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180" y="3982538"/>
                <a:ext cx="34026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597399" y="5045238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399" y="5045238"/>
                <a:ext cx="34026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38311" y="3637398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311" y="3637398"/>
                <a:ext cx="34026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849069" y="4187357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69" y="4187357"/>
                <a:ext cx="34026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845931" y="4746402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931" y="4746402"/>
                <a:ext cx="34026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843168" y="5284422"/>
                <a:ext cx="3402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168" y="5284422"/>
                <a:ext cx="340267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327064" y="3658996"/>
                <a:ext cx="2410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64" y="3658996"/>
                <a:ext cx="2410467" cy="276999"/>
              </a:xfrm>
              <a:prstGeom prst="rect">
                <a:avLst/>
              </a:prstGeom>
              <a:blipFill>
                <a:blip r:embed="rId1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27064" y="4187356"/>
                <a:ext cx="2410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64" y="4187356"/>
                <a:ext cx="2410467" cy="276999"/>
              </a:xfrm>
              <a:prstGeom prst="rect">
                <a:avLst/>
              </a:prstGeom>
              <a:blipFill>
                <a:blip r:embed="rId1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327063" y="4766151"/>
                <a:ext cx="2410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63" y="4766151"/>
                <a:ext cx="2410467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327064" y="5311355"/>
                <a:ext cx="24104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64" y="5311355"/>
                <a:ext cx="2410467" cy="276999"/>
              </a:xfrm>
              <a:prstGeom prst="rect">
                <a:avLst/>
              </a:prstGeom>
              <a:blipFill>
                <a:blip r:embed="rId1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2880808" y="4477146"/>
            <a:ext cx="1695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Beam size: 2</a:t>
            </a:r>
            <a:endParaRPr lang="ko-KR" altLang="en-US" sz="1200" dirty="0"/>
          </a:p>
        </p:txBody>
      </p:sp>
      <p:sp>
        <p:nvSpPr>
          <p:cNvPr id="68" name="직사각형 67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78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7" y="843448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Performance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960" y="1629661"/>
            <a:ext cx="4878307" cy="29892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5" y="1703020"/>
            <a:ext cx="3008990" cy="2842485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794393" y="1317567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BLEU score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56800" y="1317567"/>
            <a:ext cx="2050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Human evaluation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01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51" y="1416151"/>
            <a:ext cx="5675449" cy="396184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2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20442"/>
            <a:ext cx="9144000" cy="1375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/>
          <p:cNvSpPr/>
          <p:nvPr/>
        </p:nvSpPr>
        <p:spPr>
          <a:xfrm>
            <a:off x="0" y="2146"/>
            <a:ext cx="373226" cy="4115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6978" y="843448"/>
            <a:ext cx="113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Idea</a:t>
            </a:r>
            <a:endParaRPr lang="ko-KR" altLang="en-US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42" y="1540997"/>
            <a:ext cx="6296641" cy="2936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881" y="4866939"/>
            <a:ext cx="8019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/>
              <a:t>Rather than compress an entire image, use salient features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Drawback : losing information which could be useful for richer, more descriptive captions</a:t>
            </a:r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1048971" y="69402"/>
            <a:ext cx="1718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 and Tell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63188" y="69402"/>
            <a:ext cx="2537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Show, Attend and Tell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96652" y="69402"/>
            <a:ext cx="16534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Copperplate Gothic Bold" pitchFamily="34" charset="0"/>
                <a:ea typeface="나눔바른고딕" pitchFamily="50" charset="-127"/>
              </a:rPr>
              <a:t>Densecap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Copperplate Gothic Bold" pitchFamily="34" charset="0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40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8502</TotalTime>
  <Words>814</Words>
  <Application>Microsoft Office PowerPoint</Application>
  <PresentationFormat>화면 슬라이드 쇼(4:3)</PresentationFormat>
  <Paragraphs>287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나눔바른고딕</vt:lpstr>
      <vt:lpstr>맑은 고딕</vt:lpstr>
      <vt:lpstr>배달의민족 도현</vt:lpstr>
      <vt:lpstr>Arial</vt:lpstr>
      <vt:lpstr>Calibri</vt:lpstr>
      <vt:lpstr>Calibri Light</vt:lpstr>
      <vt:lpstr>Cambria Math</vt:lpstr>
      <vt:lpstr>Copperplate Gothic Bold</vt:lpstr>
      <vt:lpstr>Stencil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Sexy_pskang</dc:creator>
  <cp:lastModifiedBy>MJ</cp:lastModifiedBy>
  <cp:revision>612</cp:revision>
  <dcterms:created xsi:type="dcterms:W3CDTF">2017-03-24T02:28:15Z</dcterms:created>
  <dcterms:modified xsi:type="dcterms:W3CDTF">2017-07-20T01:15:38Z</dcterms:modified>
</cp:coreProperties>
</file>